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4" r:id="rId2"/>
    <p:sldMasterId id="2147483909" r:id="rId3"/>
  </p:sldMasterIdLst>
  <p:notesMasterIdLst>
    <p:notesMasterId r:id="rId13"/>
  </p:notesMasterIdLst>
  <p:sldIdLst>
    <p:sldId id="257" r:id="rId4"/>
    <p:sldId id="327" r:id="rId5"/>
    <p:sldId id="439" r:id="rId6"/>
    <p:sldId id="440" r:id="rId7"/>
    <p:sldId id="441" r:id="rId8"/>
    <p:sldId id="442" r:id="rId9"/>
    <p:sldId id="443" r:id="rId10"/>
    <p:sldId id="444" r:id="rId11"/>
    <p:sldId id="265" r:id="rId12"/>
  </p:sldIdLst>
  <p:sldSz cx="12192000" cy="685800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0071BF"/>
    <a:srgbClr val="CFDEF3"/>
    <a:srgbClr val="006DBE"/>
    <a:srgbClr val="0066FF"/>
    <a:srgbClr val="0071C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76" autoAdjust="0"/>
    <p:restoredTop sz="94660"/>
  </p:normalViewPr>
  <p:slideViewPr>
    <p:cSldViewPr snapToObjects="1" showGuides="1">
      <p:cViewPr>
        <p:scale>
          <a:sx n="50" d="100"/>
          <a:sy n="50" d="100"/>
        </p:scale>
        <p:origin x="484" y="3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B4CCAF-CB9D-490A-9E66-F62AD4049F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B7C0C07-F55E-4C10-AC71-1C2200E0D5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22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7A2A230-EB3D-407B-B437-D5C024C2F6CC}" type="datetimeFigureOut">
              <a:rPr lang="zh-CN" altLang="en-US"/>
              <a:pPr>
                <a:defRPr/>
              </a:pPr>
              <a:t>2018/9/6</a:t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7713"/>
            <a:ext cx="66516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1223845-3C32-4AF1-A2E1-3658EDBD4E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40275"/>
            <a:ext cx="5467350" cy="4489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E766261-6E2B-4087-B430-57F6ECD796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7375"/>
            <a:ext cx="2960688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7A04A93-AAA2-4DB2-8930-F4435E2DA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9477375"/>
            <a:ext cx="2962275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8ECB52F-DE72-4A39-99F1-3BBCFA2365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72664" cy="1124744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03200"/>
            <a:ext cx="12192001" cy="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80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27915" y="83820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20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9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5403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29666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7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6442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15720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64893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17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11383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50198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020084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-33338"/>
            <a:ext cx="2743200" cy="6227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-33338"/>
            <a:ext cx="8026400" cy="6227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965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2581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3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2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54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87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0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41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9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32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2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4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267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9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3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51585" y="1124744"/>
            <a:ext cx="3931750" cy="4248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061774" y="1772816"/>
            <a:ext cx="4068452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A6FEB1-AFB2-44FA-B3D4-8201F35BCC0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63752" y="1772816"/>
            <a:ext cx="4787226" cy="33843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2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955786"/>
            <a:ext cx="12192000" cy="2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to 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623392" y="2804022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6.1 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问题的提出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92680"/>
            <a:ext cx="10058400" cy="804672"/>
          </a:xfrm>
          <a:prstGeom prst="rect">
            <a:avLst/>
          </a:prstGeom>
        </p:spPr>
      </p:pic>
      <p:pic>
        <p:nvPicPr>
          <p:cNvPr id="2" name="Voic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88776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0292" y="260649"/>
            <a:ext cx="69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280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问题的提出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关系数据库逻辑设计</a:t>
            </a: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针对具体问题，如何构造一个适合于它的数据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Voice1 (180905.1140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8776" y="3225800"/>
            <a:ext cx="406400" cy="406400"/>
          </a:xfrm>
          <a:prstGeom prst="rect">
            <a:avLst/>
          </a:prstGeom>
        </p:spPr>
      </p:pic>
      <p:sp>
        <p:nvSpPr>
          <p:cNvPr id="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956336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逻辑设计的工具──关系数据库的规范化理论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9229302" y="783858"/>
            <a:ext cx="111440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71C1"/>
                </a:solidFill>
              </a:rPr>
              <a:t>关系模式</a:t>
            </a:r>
            <a:endParaRPr lang="en-US" altLang="zh-CN" b="1" dirty="0" smtClean="0">
              <a:solidFill>
                <a:srgbClr val="0071C1"/>
              </a:solidFill>
            </a:endParaRPr>
          </a:p>
          <a:p>
            <a:r>
              <a:rPr lang="zh-CN" altLang="en-US" b="1" dirty="0" smtClean="0">
                <a:solidFill>
                  <a:srgbClr val="0071C1"/>
                </a:solidFill>
              </a:rPr>
              <a:t>关系模式</a:t>
            </a:r>
            <a:endParaRPr lang="en-US" altLang="zh-CN" b="1" dirty="0" smtClean="0">
              <a:solidFill>
                <a:srgbClr val="0071C1"/>
              </a:solidFill>
            </a:endParaRPr>
          </a:p>
          <a:p>
            <a:r>
              <a:rPr lang="zh-CN" altLang="en-US" b="1" dirty="0" smtClean="0">
                <a:solidFill>
                  <a:srgbClr val="0071C1"/>
                </a:solidFill>
              </a:rPr>
              <a:t>关系模式</a:t>
            </a:r>
            <a:endParaRPr lang="en-US" altLang="zh-CN" b="1" dirty="0" smtClean="0">
              <a:solidFill>
                <a:srgbClr val="0071C1"/>
              </a:solidFill>
            </a:endParaRPr>
          </a:p>
          <a:p>
            <a:r>
              <a:rPr lang="en-US" altLang="zh-CN" b="1" dirty="0" smtClean="0">
                <a:solidFill>
                  <a:srgbClr val="0071C1"/>
                </a:solidFill>
              </a:rPr>
              <a:t>……</a:t>
            </a:r>
          </a:p>
          <a:p>
            <a:endParaRPr lang="en-US" altLang="zh-CN" b="1" dirty="0">
              <a:solidFill>
                <a:srgbClr val="0071C1"/>
              </a:solidFill>
            </a:endParaRPr>
          </a:p>
          <a:p>
            <a:r>
              <a:rPr lang="zh-CN" altLang="en-US" b="1" dirty="0" smtClean="0">
                <a:solidFill>
                  <a:srgbClr val="0071C1"/>
                </a:solidFill>
              </a:rPr>
              <a:t>关系模式</a:t>
            </a:r>
            <a:endParaRPr lang="zh-CN" altLang="en-US" b="1" dirty="0">
              <a:solidFill>
                <a:srgbClr val="0071C1"/>
              </a:solidFill>
            </a:endParaRPr>
          </a:p>
        </p:txBody>
      </p:sp>
      <p:sp>
        <p:nvSpPr>
          <p:cNvPr id="11" name="左大括号 10"/>
          <p:cNvSpPr/>
          <p:nvPr/>
        </p:nvSpPr>
        <p:spPr bwMode="auto">
          <a:xfrm>
            <a:off x="10405062" y="1681654"/>
            <a:ext cx="216024" cy="1360586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631039" y="1484784"/>
            <a:ext cx="64953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71C1"/>
                </a:solidFill>
              </a:rPr>
              <a:t>属性</a:t>
            </a:r>
            <a:endParaRPr lang="en-US" altLang="zh-CN" b="1" dirty="0" smtClean="0">
              <a:solidFill>
                <a:srgbClr val="0071C1"/>
              </a:solidFill>
            </a:endParaRPr>
          </a:p>
          <a:p>
            <a:r>
              <a:rPr lang="zh-CN" altLang="en-US" b="1" dirty="0" smtClean="0">
                <a:solidFill>
                  <a:srgbClr val="0071C1"/>
                </a:solidFill>
              </a:rPr>
              <a:t>属性</a:t>
            </a:r>
            <a:endParaRPr lang="en-US" altLang="zh-CN" b="1" dirty="0" smtClean="0">
              <a:solidFill>
                <a:srgbClr val="0071C1"/>
              </a:solidFill>
            </a:endParaRPr>
          </a:p>
          <a:p>
            <a:r>
              <a:rPr lang="zh-CN" altLang="en-US" b="1" dirty="0" smtClean="0">
                <a:solidFill>
                  <a:srgbClr val="0071C1"/>
                </a:solidFill>
              </a:rPr>
              <a:t>属性</a:t>
            </a:r>
            <a:endParaRPr lang="en-US" altLang="zh-CN" b="1" dirty="0" smtClean="0">
              <a:solidFill>
                <a:srgbClr val="0071C1"/>
              </a:solidFill>
            </a:endParaRPr>
          </a:p>
          <a:p>
            <a:r>
              <a:rPr lang="en-US" altLang="zh-CN" b="1" dirty="0">
                <a:solidFill>
                  <a:srgbClr val="0071C1"/>
                </a:solidFill>
              </a:rPr>
              <a:t>……</a:t>
            </a:r>
            <a:endParaRPr lang="en-US" altLang="zh-CN" b="1" dirty="0" smtClean="0">
              <a:solidFill>
                <a:srgbClr val="0071C1"/>
              </a:solidFill>
            </a:endParaRPr>
          </a:p>
          <a:p>
            <a:endParaRPr lang="en-US" altLang="zh-CN" b="1" dirty="0" smtClean="0">
              <a:solidFill>
                <a:srgbClr val="0071C1"/>
              </a:solidFill>
            </a:endParaRPr>
          </a:p>
          <a:p>
            <a:r>
              <a:rPr lang="zh-CN" altLang="en-US" b="1" dirty="0" smtClean="0">
                <a:solidFill>
                  <a:srgbClr val="0071C1"/>
                </a:solidFill>
              </a:rPr>
              <a:t>属性</a:t>
            </a:r>
            <a:endParaRPr lang="en-US" altLang="zh-CN" b="1" dirty="0" smtClean="0">
              <a:solidFill>
                <a:srgbClr val="0071C1"/>
              </a:solidFill>
            </a:endParaRPr>
          </a:p>
        </p:txBody>
      </p:sp>
      <p:sp>
        <p:nvSpPr>
          <p:cNvPr id="15" name="左大括号 14"/>
          <p:cNvSpPr/>
          <p:nvPr/>
        </p:nvSpPr>
        <p:spPr bwMode="auto">
          <a:xfrm>
            <a:off x="9034113" y="980728"/>
            <a:ext cx="216024" cy="1360586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15964" y="1496988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71C1"/>
                </a:solidFill>
              </a:rPr>
              <a:t>具体的问题</a:t>
            </a:r>
            <a:endParaRPr lang="zh-CN" altLang="en-US" b="1" dirty="0">
              <a:solidFill>
                <a:srgbClr val="0071C1"/>
              </a:solidFill>
            </a:endParaRPr>
          </a:p>
        </p:txBody>
      </p:sp>
      <p:sp>
        <p:nvSpPr>
          <p:cNvPr id="17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528" y="2468205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以关系模型为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对于一般的数据库逻辑设计同样具有理论上的意义</a:t>
            </a:r>
          </a:p>
        </p:txBody>
      </p:sp>
    </p:spTree>
    <p:extLst>
      <p:ext uri="{BB962C8B-B14F-4D97-AF65-F5344CB8AC3E}">
        <p14:creationId xmlns:p14="http://schemas.microsoft.com/office/powerpoint/2010/main" val="631022424"/>
      </p:ext>
    </p:extLst>
  </p:cSld>
  <p:clrMapOvr>
    <a:masterClrMapping/>
  </p:clrMapOvr>
  <p:transition spd="slow" advTm="7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1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26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28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29700"/>
                                  </p:stCondLst>
                                  <p:iterate type="lt">
                                    <p:tmPct val="3268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3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31700"/>
                                  </p:stCondLst>
                                  <p:iterate type="lt">
                                    <p:tmPct val="6838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34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3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34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3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34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540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60200"/>
                                  </p:stCondLst>
                                  <p:iterate type="lt">
                                    <p:tmPct val="11189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64900"/>
                                  </p:stCondLst>
                                  <p:iterate type="lt">
                                    <p:tmPct val="1359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35" grpId="0"/>
      <p:bldP spid="9" grpId="0"/>
      <p:bldP spid="10" grpId="0"/>
      <p:bldP spid="10" grpId="1"/>
      <p:bldP spid="11" grpId="0" animBg="1"/>
      <p:bldP spid="11" grpId="1" animBg="1"/>
      <p:bldP spid="13" grpId="0"/>
      <p:bldP spid="13" grpId="1"/>
      <p:bldP spid="15" grpId="0" animBg="1"/>
      <p:bldP spid="15" grpId="1" animBg="1"/>
      <p:bldP spid="16" grpId="0"/>
      <p:bldP spid="16" grpId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0292" y="260649"/>
            <a:ext cx="69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280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问题的提出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关系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模式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317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由五部分组成，是一个五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元组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R(U, D, DOM, F)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关系名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是符号化的元组语义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为一组属性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为属性组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中的属性所来自的域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为属性到域的映射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为属性组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上的一组数据依赖</a:t>
            </a:r>
          </a:p>
        </p:txBody>
      </p:sp>
      <p:pic>
        <p:nvPicPr>
          <p:cNvPr id="6" name="Voic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4760" y="3225800"/>
            <a:ext cx="406400" cy="406400"/>
          </a:xfrm>
          <a:prstGeom prst="rect">
            <a:avLst/>
          </a:prstGeom>
        </p:spPr>
      </p:pic>
      <p:sp>
        <p:nvSpPr>
          <p:cNvPr id="1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317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由五部分组成，是一个五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元组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R(U, D, DOM, F)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关系名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是符号化的元组语义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为一组属性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为属性组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中的属性所来自的域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为属性到域的映射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为属性组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上的一组数据依赖</a:t>
            </a:r>
          </a:p>
        </p:txBody>
      </p:sp>
      <p:sp>
        <p:nvSpPr>
          <p:cNvPr id="19" name="矩形 18"/>
          <p:cNvSpPr/>
          <p:nvPr/>
        </p:nvSpPr>
        <p:spPr>
          <a:xfrm>
            <a:off x="6384032" y="3645140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与模式设计的关系不大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31700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可以看成一个三元组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R(U,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关系名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是符号化的元组语义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属性</a:t>
            </a:r>
            <a:endParaRPr lang="zh-CN" altLang="en-US" sz="2000" dirty="0">
              <a:solidFill>
                <a:srgbClr val="0071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为属性组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上的一组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数据依赖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2196" y="3793109"/>
            <a:ext cx="9217024" cy="116955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当且仅当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上的一个关系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满足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称为关系模式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R&lt;U,F&gt;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关系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作为二维表，关系要符合一个最基本的条件：每个分量必须是不可分开的数据项。满足了这个条件的关系模式就属于第一范式（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1NF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18236811"/>
      </p:ext>
    </p:extLst>
  </p:cSld>
  <p:clrMapOvr>
    <a:masterClrMapping/>
  </p:clrMapOvr>
  <p:transition spd="slow" advTm="6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6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30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3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6900"/>
                                  </p:stCondLst>
                                  <p:iterate type="lt">
                                    <p:tmPct val="1359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35" grpId="0"/>
      <p:bldP spid="18" grpId="0"/>
      <p:bldP spid="19" grpId="0"/>
      <p:bldP spid="19" grpId="1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0292" y="260649"/>
            <a:ext cx="69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280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问题的提出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数据依赖</a:t>
            </a: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24676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是一个关系内部属性与属性之间的一种约束关系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通过属性间值的相等与否体现出来的数据间相互联系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是现实世界属性间相互联系的抽象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是数据内在的性质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是语义的体现</a:t>
            </a:r>
          </a:p>
        </p:txBody>
      </p:sp>
      <p:sp>
        <p:nvSpPr>
          <p:cNvPr id="1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408" y="3789040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函数依赖（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Dependency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，简记为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多值依赖（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Multi-Valued Dependency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，简记为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6" name="Voic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04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39863"/>
      </p:ext>
    </p:extLst>
  </p:cSld>
  <p:clrMapOvr>
    <a:masterClrMapping/>
  </p:clrMapOvr>
  <p:transition spd="slow" advTm="3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800"/>
                                  </p:stCondLst>
                                  <p:iterate type="lt">
                                    <p:tmPct val="225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4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35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0292" y="260649"/>
            <a:ext cx="69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280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问题的提出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函数依赖普遍存在于现实生活中</a:t>
            </a: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描述一个学生关系，可以有学号、姓名、系名等属性。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一个学号只对应一个学生，一个学生只在一个系中学习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“学号”值确定后，学生的姓名及所在系的值就被唯一确定。</a:t>
            </a:r>
          </a:p>
        </p:txBody>
      </p:sp>
      <p:sp>
        <p:nvSpPr>
          <p:cNvPr id="1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852936"/>
            <a:ext cx="9217024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Sdept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函数决定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Sname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函数决定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Sdept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记作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Sno→Sname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Sno→Sdept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Voice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48816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64668"/>
      </p:ext>
    </p:extLst>
  </p:cSld>
  <p:clrMapOvr>
    <a:masterClrMapping/>
  </p:clrMapOvr>
  <p:transition spd="slow" advTm="4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225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4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35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019119"/>
            <a:ext cx="9217024" cy="409342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现实世界的已知事实（语义）：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一个系有若干学生， 但一个学生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只属于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一个系；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一个系只有一名（正职）负责人；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一个学生可以选修多门课程，每门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课程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有若干学生选修；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每个学生学习每一门课程有一个成绩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0292" y="260649"/>
            <a:ext cx="69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280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问题的提出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函数依赖普遍存在于现实生活中</a:t>
            </a: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建立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一个描述学校教务的数据库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00264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涉及的对象包括：	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学生的学号（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所在系（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Sdept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系主任姓名（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Mname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课程号（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成绩（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Voic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6768" y="3225800"/>
            <a:ext cx="406400" cy="406400"/>
          </a:xfrm>
          <a:prstGeom prst="rect">
            <a:avLst/>
          </a:prstGeom>
        </p:spPr>
      </p:pic>
      <p:sp>
        <p:nvSpPr>
          <p:cNvPr id="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116" y="4763102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关系模式的属性集合：	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Sdept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Grade}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116" y="4333871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由此可得到属性组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上的一组函数依赖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Sno→Sdept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Sdept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)→ Grade}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84" y="1092345"/>
            <a:ext cx="3920068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71133"/>
      </p:ext>
    </p:extLst>
  </p:cSld>
  <p:clrMapOvr>
    <a:masterClrMapping/>
  </p:clrMapOvr>
  <p:transition spd="slow" advTm="5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5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3100"/>
                                  </p:stCondLst>
                                  <p:iterate type="lt">
                                    <p:tmPct val="6908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26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6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6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9900"/>
                                  </p:stCondLst>
                                  <p:iterate type="lt">
                                    <p:tmPct val="12542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54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9" grpId="0"/>
      <p:bldP spid="35" grpId="0"/>
      <p:bldP spid="14" grpId="0"/>
      <p:bldP spid="14" grpId="1"/>
      <p:bldP spid="9" grpId="0"/>
      <p:bldP spid="9" grpId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0292" y="260649"/>
            <a:ext cx="69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280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问题的提出</a:t>
            </a:r>
          </a:p>
        </p:txBody>
      </p:sp>
      <p:pic>
        <p:nvPicPr>
          <p:cNvPr id="6" name="Voic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04800" y="3225800"/>
            <a:ext cx="406400" cy="4064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关系模式</a:t>
            </a:r>
            <a:r>
              <a:rPr lang="en-US" altLang="zh-CN" sz="2400" b="1" dirty="0">
                <a:latin typeface="Times New Roman" panose="02020603050405020304" pitchFamily="18" charset="0"/>
              </a:rPr>
              <a:t>Student&lt;U, F&gt;</a:t>
            </a:r>
            <a:r>
              <a:rPr lang="zh-CN" altLang="en-US" sz="2400" b="1" dirty="0">
                <a:latin typeface="Times New Roman" panose="02020603050405020304" pitchFamily="18" charset="0"/>
              </a:rPr>
              <a:t>中存在的问题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486287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）数据冗余</a:t>
            </a: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浪费大量的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存储空间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一个系主任的姓名重复出现，重复次数与该系所有学生的所有课程成绩出现次数相同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更新异常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数据冗余 ，更新数据时，维护数据完整性代价大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。某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系更换系主任后，必须修改与该系学生有关的每一个元组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）插入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异常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如果一个系刚成立，尚无学生，则无法把这个系及其系主任的信息存入数据库。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）删除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异常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如果某个系的学生全部毕业了， 则在删除该系学生信息的同时，把这个系及其系主任的信息也丢掉了。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50938"/>
      </p:ext>
    </p:extLst>
  </p:cSld>
  <p:clrMapOvr>
    <a:masterClrMapping/>
  </p:clrMapOvr>
  <p:transition spd="slow" advTm="6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43333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0292" y="260649"/>
            <a:ext cx="69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280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问题的提出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6916" y="905369"/>
            <a:ext cx="920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用规范化理论改造关系模式来消除其中不合适的数据依赖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把这个单一的模式分成三个关系模式：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Sno,Sdept,Sno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Sdept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Sno,Cno,Grade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Sno,Cno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→ Grade);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Sdept,Mname,Sdept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Mname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Voice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28736" y="3225800"/>
            <a:ext cx="406400" cy="406400"/>
          </a:xfrm>
          <a:prstGeom prst="rect">
            <a:avLst/>
          </a:prstGeom>
        </p:spPr>
      </p:pic>
      <p:sp>
        <p:nvSpPr>
          <p:cNvPr id="1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3361936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这三个模式都不会发生插入异常、删除异常的问题，数据的冗余也得到了控制。</a:t>
            </a:r>
          </a:p>
        </p:txBody>
      </p:sp>
    </p:spTree>
    <p:extLst>
      <p:ext uri="{BB962C8B-B14F-4D97-AF65-F5344CB8AC3E}">
        <p14:creationId xmlns:p14="http://schemas.microsoft.com/office/powerpoint/2010/main" val="1526709054"/>
      </p:ext>
    </p:extLst>
  </p:cSld>
  <p:clrMapOvr>
    <a:masterClrMapping/>
  </p:clrMapOvr>
  <p:transition spd="slow" advTm="3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18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4300"/>
                                  </p:stCondLst>
                                  <p:iterate type="lt">
                                    <p:tmPct val="4333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/>
      <p:bldP spid="15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17044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数据库系统概论">
  <a:themeElements>
    <a:clrScheme name="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baseline="0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数据库系统概论">
  <a:themeElements>
    <a:clrScheme name="1_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1_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9057</TotalTime>
  <Pages>0</Pages>
  <Words>800</Words>
  <Characters>0</Characters>
  <Application>Microsoft Office PowerPoint</Application>
  <DocSecurity>0</DocSecurity>
  <PresentationFormat>宽屏</PresentationFormat>
  <Lines>0</Lines>
  <Paragraphs>110</Paragraphs>
  <Slides>9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等线</vt:lpstr>
      <vt:lpstr>等线 Light</vt:lpstr>
      <vt:lpstr>华文行楷</vt:lpstr>
      <vt:lpstr>华文中宋</vt:lpstr>
      <vt:lpstr>宋体</vt:lpstr>
      <vt:lpstr>Arial</vt:lpstr>
      <vt:lpstr>Calibri</vt:lpstr>
      <vt:lpstr>Times New Roman</vt:lpstr>
      <vt:lpstr>Wingdings</vt:lpstr>
      <vt:lpstr>数据库系统概论</vt:lpstr>
      <vt:lpstr>1_数据库系统概论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hp</dc:creator>
  <cp:keywords/>
  <dc:description/>
  <cp:lastModifiedBy>千里 快哉风</cp:lastModifiedBy>
  <cp:revision>917</cp:revision>
  <dcterms:created xsi:type="dcterms:W3CDTF">2014-10-22T07:43:12Z</dcterms:created>
  <dcterms:modified xsi:type="dcterms:W3CDTF">2018-09-06T13:16:06Z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